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Poppins" panose="020B0604020202020204" charset="0"/>
      <p:regular r:id="rId11"/>
    </p:embeddedFont>
    <p:embeddedFont>
      <p:font typeface="ITC Benguiat" panose="020B0604020202020204" charset="0"/>
      <p:regular r:id="rId12"/>
    </p:embeddedFont>
    <p:embeddedFont>
      <p:font typeface="Glacial Indifference" panose="020B0604020202020204" charset="0"/>
      <p:regular r:id="rId13"/>
    </p:embeddedFont>
    <p:embeddedFont>
      <p:font typeface="Open Sans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ITC Benguiat Bold" panose="020B0604020202020204" charset="0"/>
      <p:regular r:id="rId19"/>
    </p:embeddedFont>
    <p:embeddedFont>
      <p:font typeface="Garet" panose="020B0604020202020204" charset="0"/>
      <p:regular r:id="rId20"/>
    </p:embeddedFont>
    <p:embeddedFont>
      <p:font typeface="Arimo" panose="020B0604020202020204" charset="0"/>
      <p:regular r:id="rId21"/>
    </p:embeddedFont>
    <p:embeddedFont>
      <p:font typeface="Open Sans Bold" panose="020B0604020202020204" charset="0"/>
      <p:regular r:id="rId22"/>
    </p:embeddedFont>
    <p:embeddedFont>
      <p:font typeface="Poppins Bold" panose="020B0604020202020204" charset="0"/>
      <p:regular r:id="rId23"/>
    </p:embeddedFont>
    <p:embeddedFont>
      <p:font typeface="Arimo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25" d="100"/>
          <a:sy n="25" d="100"/>
        </p:scale>
        <p:origin x="1740" y="6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9.png"/><Relationship Id="rId7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11" Type="http://schemas.openxmlformats.org/officeDocument/2006/relationships/image" Target="../media/image7.jpeg"/><Relationship Id="rId5" Type="http://schemas.openxmlformats.org/officeDocument/2006/relationships/image" Target="../media/image10.jpe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22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0.sv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png"/><Relationship Id="rId3" Type="http://schemas.openxmlformats.org/officeDocument/2006/relationships/image" Target="../media/image7.jpeg"/><Relationship Id="rId7" Type="http://schemas.openxmlformats.org/officeDocument/2006/relationships/image" Target="../media/image26.svg"/><Relationship Id="rId12" Type="http://schemas.openxmlformats.org/officeDocument/2006/relationships/image" Target="../media/image3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2.png"/><Relationship Id="rId5" Type="http://schemas.openxmlformats.org/officeDocument/2006/relationships/image" Target="../media/image24.svg"/><Relationship Id="rId10" Type="http://schemas.openxmlformats.org/officeDocument/2006/relationships/image" Target="../media/image29.svg"/><Relationship Id="rId4" Type="http://schemas.openxmlformats.org/officeDocument/2006/relationships/image" Target="../media/image18.png"/><Relationship Id="rId9" Type="http://schemas.openxmlformats.org/officeDocument/2006/relationships/image" Target="../media/image21.png"/><Relationship Id="rId14" Type="http://schemas.openxmlformats.org/officeDocument/2006/relationships/image" Target="../media/image3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35.sv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4.png"/><Relationship Id="rId9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4.png"/><Relationship Id="rId7" Type="http://schemas.openxmlformats.org/officeDocument/2006/relationships/image" Target="../media/image4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41.sv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sv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319174" y="-2413987"/>
            <a:ext cx="15354300" cy="19659600"/>
          </a:xfrm>
          <a:custGeom>
            <a:avLst/>
            <a:gdLst/>
            <a:ahLst/>
            <a:cxnLst/>
            <a:rect l="l" t="t" r="r" b="b"/>
            <a:pathLst>
              <a:path w="15354300" h="19659600">
                <a:moveTo>
                  <a:pt x="0" y="0"/>
                </a:moveTo>
                <a:lnTo>
                  <a:pt x="15354300" y="0"/>
                </a:lnTo>
                <a:lnTo>
                  <a:pt x="15354300" y="19659600"/>
                </a:lnTo>
                <a:lnTo>
                  <a:pt x="0" y="1965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177436" y="202406"/>
            <a:ext cx="1866900" cy="1638300"/>
          </a:xfrm>
          <a:custGeom>
            <a:avLst/>
            <a:gdLst/>
            <a:ahLst/>
            <a:cxnLst/>
            <a:rect l="l" t="t" r="r" b="b"/>
            <a:pathLst>
              <a:path w="1866900" h="1638300">
                <a:moveTo>
                  <a:pt x="0" y="0"/>
                </a:moveTo>
                <a:lnTo>
                  <a:pt x="1866900" y="0"/>
                </a:lnTo>
                <a:lnTo>
                  <a:pt x="1866900" y="1638300"/>
                </a:lnTo>
                <a:lnTo>
                  <a:pt x="0" y="163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-3389" r="-3753" b="-174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68960" y="202406"/>
            <a:ext cx="4257656" cy="1724025"/>
          </a:xfrm>
          <a:custGeom>
            <a:avLst/>
            <a:gdLst/>
            <a:ahLst/>
            <a:cxnLst/>
            <a:rect l="l" t="t" r="r" b="b"/>
            <a:pathLst>
              <a:path w="4257656" h="1724025">
                <a:moveTo>
                  <a:pt x="0" y="0"/>
                </a:moveTo>
                <a:lnTo>
                  <a:pt x="4257656" y="0"/>
                </a:lnTo>
                <a:lnTo>
                  <a:pt x="4257656" y="1724025"/>
                </a:lnTo>
                <a:lnTo>
                  <a:pt x="0" y="17240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24159" b="-125012"/>
            </a:stretch>
          </a:blipFill>
        </p:spPr>
      </p:sp>
      <p:grpSp>
        <p:nvGrpSpPr>
          <p:cNvPr id="5" name="Group 5"/>
          <p:cNvGrpSpPr/>
          <p:nvPr/>
        </p:nvGrpSpPr>
        <p:grpSpPr>
          <a:xfrm rot="-10799040">
            <a:off x="2910326" y="2779071"/>
            <a:ext cx="11573208" cy="6477619"/>
            <a:chOff x="0" y="0"/>
            <a:chExt cx="15430945" cy="863682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431008" cy="8636762"/>
            </a:xfrm>
            <a:custGeom>
              <a:avLst/>
              <a:gdLst/>
              <a:ahLst/>
              <a:cxnLst/>
              <a:rect l="l" t="t" r="r" b="b"/>
              <a:pathLst>
                <a:path w="15431008" h="8636762">
                  <a:moveTo>
                    <a:pt x="15430500" y="8636762"/>
                  </a:moveTo>
                  <a:lnTo>
                    <a:pt x="15431008" y="762"/>
                  </a:lnTo>
                  <a:lnTo>
                    <a:pt x="655955" y="0"/>
                  </a:lnTo>
                  <a:lnTo>
                    <a:pt x="508" y="0"/>
                  </a:lnTo>
                  <a:lnTo>
                    <a:pt x="0" y="8636000"/>
                  </a:lnTo>
                  <a:lnTo>
                    <a:pt x="15430500" y="8636762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6763360" y="0"/>
            <a:ext cx="4086206" cy="4110933"/>
          </a:xfrm>
          <a:custGeom>
            <a:avLst/>
            <a:gdLst/>
            <a:ahLst/>
            <a:cxnLst/>
            <a:rect l="l" t="t" r="r" b="b"/>
            <a:pathLst>
              <a:path w="4086206" h="4110933">
                <a:moveTo>
                  <a:pt x="0" y="0"/>
                </a:moveTo>
                <a:lnTo>
                  <a:pt x="4086206" y="0"/>
                </a:lnTo>
                <a:lnTo>
                  <a:pt x="4086206" y="4110933"/>
                </a:lnTo>
                <a:lnTo>
                  <a:pt x="0" y="41109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661" t="-6581" r="-3564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742688" y="3264408"/>
            <a:ext cx="8004048" cy="3749040"/>
          </a:xfrm>
          <a:custGeom>
            <a:avLst/>
            <a:gdLst/>
            <a:ahLst/>
            <a:cxnLst/>
            <a:rect l="l" t="t" r="r" b="b"/>
            <a:pathLst>
              <a:path w="8004048" h="3749040">
                <a:moveTo>
                  <a:pt x="0" y="0"/>
                </a:moveTo>
                <a:lnTo>
                  <a:pt x="8004048" y="0"/>
                </a:lnTo>
                <a:lnTo>
                  <a:pt x="8004048" y="3749040"/>
                </a:lnTo>
                <a:lnTo>
                  <a:pt x="0" y="37490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771958" y="-241567"/>
            <a:ext cx="2054166" cy="2054166"/>
          </a:xfrm>
          <a:custGeom>
            <a:avLst/>
            <a:gdLst/>
            <a:ahLst/>
            <a:cxnLst/>
            <a:rect l="l" t="t" r="r" b="b"/>
            <a:pathLst>
              <a:path w="2054166" h="2054166">
                <a:moveTo>
                  <a:pt x="0" y="0"/>
                </a:moveTo>
                <a:lnTo>
                  <a:pt x="2054166" y="0"/>
                </a:lnTo>
                <a:lnTo>
                  <a:pt x="2054166" y="2054166"/>
                </a:lnTo>
                <a:lnTo>
                  <a:pt x="0" y="20541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486400" y="5090299"/>
            <a:ext cx="7315200" cy="106403"/>
          </a:xfrm>
          <a:custGeom>
            <a:avLst/>
            <a:gdLst/>
            <a:ahLst/>
            <a:cxnLst/>
            <a:rect l="l" t="t" r="r" b="b"/>
            <a:pathLst>
              <a:path w="7315200" h="106403">
                <a:moveTo>
                  <a:pt x="0" y="0"/>
                </a:moveTo>
                <a:lnTo>
                  <a:pt x="7315200" y="0"/>
                </a:lnTo>
                <a:lnTo>
                  <a:pt x="7315200" y="106402"/>
                </a:lnTo>
                <a:lnTo>
                  <a:pt x="0" y="1064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685598" y="5835983"/>
            <a:ext cx="6621453" cy="3243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39"/>
              </a:lnSpc>
            </a:pPr>
            <a:r>
              <a:rPr lang="en-US" sz="8814" b="1">
                <a:solidFill>
                  <a:srgbClr val="C6D8FB"/>
                </a:solidFill>
                <a:latin typeface="ITC Benguiat Bold"/>
                <a:ea typeface="ITC Benguiat Bold"/>
                <a:cs typeface="ITC Benguiat Bold"/>
                <a:sym typeface="ITC Benguiat Bold"/>
              </a:rPr>
              <a:t>  AarogyaQr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257337" y="-5287567"/>
            <a:ext cx="12964930" cy="20089204"/>
          </a:xfrm>
          <a:custGeom>
            <a:avLst/>
            <a:gdLst/>
            <a:ahLst/>
            <a:cxnLst/>
            <a:rect l="l" t="t" r="r" b="b"/>
            <a:pathLst>
              <a:path w="15354300" h="25270804">
                <a:moveTo>
                  <a:pt x="0" y="0"/>
                </a:moveTo>
                <a:lnTo>
                  <a:pt x="15354300" y="0"/>
                </a:lnTo>
                <a:lnTo>
                  <a:pt x="15354300" y="25270804"/>
                </a:lnTo>
                <a:lnTo>
                  <a:pt x="0" y="252708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270" r="-14270"/>
            </a:stretch>
          </a:blipFill>
        </p:spPr>
      </p:sp>
      <p:sp>
        <p:nvSpPr>
          <p:cNvPr id="3" name="Freeform 3"/>
          <p:cNvSpPr/>
          <p:nvPr/>
        </p:nvSpPr>
        <p:spPr>
          <a:xfrm rot="-1320327">
            <a:off x="12275319" y="9307732"/>
            <a:ext cx="1962005" cy="624274"/>
          </a:xfrm>
          <a:custGeom>
            <a:avLst/>
            <a:gdLst/>
            <a:ahLst/>
            <a:cxnLst/>
            <a:rect l="l" t="t" r="r" b="b"/>
            <a:pathLst>
              <a:path w="1962005" h="624274">
                <a:moveTo>
                  <a:pt x="0" y="0"/>
                </a:moveTo>
                <a:lnTo>
                  <a:pt x="1962005" y="0"/>
                </a:lnTo>
                <a:lnTo>
                  <a:pt x="1962005" y="624274"/>
                </a:lnTo>
                <a:lnTo>
                  <a:pt x="0" y="624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759321" y="3968896"/>
            <a:ext cx="3831366" cy="3256926"/>
          </a:xfrm>
          <a:custGeom>
            <a:avLst/>
            <a:gdLst/>
            <a:ahLst/>
            <a:cxnLst/>
            <a:rect l="l" t="t" r="r" b="b"/>
            <a:pathLst>
              <a:path w="3831366" h="3256926">
                <a:moveTo>
                  <a:pt x="0" y="0"/>
                </a:moveTo>
                <a:lnTo>
                  <a:pt x="3831367" y="0"/>
                </a:lnTo>
                <a:lnTo>
                  <a:pt x="3831367" y="3256926"/>
                </a:lnTo>
                <a:lnTo>
                  <a:pt x="0" y="32569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334" r="-33463" b="-233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151037" y="2055783"/>
            <a:ext cx="2879042" cy="2056449"/>
          </a:xfrm>
          <a:custGeom>
            <a:avLst/>
            <a:gdLst/>
            <a:ahLst/>
            <a:cxnLst/>
            <a:rect l="l" t="t" r="r" b="b"/>
            <a:pathLst>
              <a:path w="2879042" h="2056449">
                <a:moveTo>
                  <a:pt x="0" y="0"/>
                </a:moveTo>
                <a:lnTo>
                  <a:pt x="2879042" y="0"/>
                </a:lnTo>
                <a:lnTo>
                  <a:pt x="2879042" y="2056449"/>
                </a:lnTo>
                <a:lnTo>
                  <a:pt x="0" y="20564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744" r="-4579" b="-103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243258" y="6343169"/>
            <a:ext cx="3573644" cy="2385407"/>
          </a:xfrm>
          <a:custGeom>
            <a:avLst/>
            <a:gdLst/>
            <a:ahLst/>
            <a:cxnLst/>
            <a:rect l="l" t="t" r="r" b="b"/>
            <a:pathLst>
              <a:path w="3573644" h="2385407">
                <a:moveTo>
                  <a:pt x="0" y="0"/>
                </a:moveTo>
                <a:lnTo>
                  <a:pt x="3573643" y="0"/>
                </a:lnTo>
                <a:lnTo>
                  <a:pt x="3573643" y="2385407"/>
                </a:lnTo>
                <a:lnTo>
                  <a:pt x="0" y="23854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039604" y="3402973"/>
            <a:ext cx="1958905" cy="2940196"/>
          </a:xfrm>
          <a:custGeom>
            <a:avLst/>
            <a:gdLst/>
            <a:ahLst/>
            <a:cxnLst/>
            <a:rect l="l" t="t" r="r" b="b"/>
            <a:pathLst>
              <a:path w="1958905" h="2940196">
                <a:moveTo>
                  <a:pt x="0" y="0"/>
                </a:moveTo>
                <a:lnTo>
                  <a:pt x="1958906" y="0"/>
                </a:lnTo>
                <a:lnTo>
                  <a:pt x="1958906" y="2940196"/>
                </a:lnTo>
                <a:lnTo>
                  <a:pt x="0" y="29401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81920" y="1951008"/>
            <a:ext cx="6621627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Patients often: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67068" y="3402973"/>
            <a:ext cx="12545277" cy="4001159"/>
            <a:chOff x="0" y="0"/>
            <a:chExt cx="16727037" cy="5334879"/>
          </a:xfrm>
        </p:grpSpPr>
        <p:sp>
          <p:nvSpPr>
            <p:cNvPr id="10" name="TextBox 10"/>
            <p:cNvSpPr txBox="1"/>
            <p:nvPr/>
          </p:nvSpPr>
          <p:spPr>
            <a:xfrm>
              <a:off x="12700" y="-76200"/>
              <a:ext cx="15950069" cy="15382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18968" lvl="1" indent="-359484" algn="l">
                <a:lnSpc>
                  <a:spcPts val="4662"/>
                </a:lnSpc>
                <a:buFont typeface="Arial"/>
                <a:buChar char="•"/>
              </a:pPr>
              <a:r>
                <a:rPr lang="en-US" sz="333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Visit different hospitals or doctors who lack access to their medical history.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2700" y="1860491"/>
              <a:ext cx="15213252" cy="153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21400" lvl="1" indent="-360700" algn="l">
                <a:lnSpc>
                  <a:spcPts val="4677"/>
                </a:lnSpc>
                <a:buFont typeface="Arial"/>
                <a:buChar char="•"/>
              </a:pPr>
              <a:r>
                <a:rPr lang="en-US" sz="334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Carry physical reports or old prescriptions which are often misplaced or unreadable.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796801"/>
              <a:ext cx="16727037" cy="15380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19880" lvl="1" indent="-359940" algn="l">
                <a:lnSpc>
                  <a:spcPts val="4668"/>
                </a:lnSpc>
                <a:buFont typeface="Arial"/>
                <a:buChar char="•"/>
              </a:pPr>
              <a:r>
                <a:rPr lang="en-US" sz="3334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Struggle to communicate past treatments, allergies, or current medications in emergencies.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51347" y="8473357"/>
            <a:ext cx="13001337" cy="1146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1"/>
              </a:lnSpc>
              <a:spcBef>
                <a:spcPct val="0"/>
              </a:spcBef>
            </a:pPr>
            <a:r>
              <a:rPr lang="en-US" sz="3236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This leads to delays in treatment, medical errors, and repetitive diagnostic tests.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561583" y="515445"/>
            <a:ext cx="10182031" cy="1026511"/>
            <a:chOff x="0" y="0"/>
            <a:chExt cx="13576041" cy="136868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90329" cy="990329"/>
            </a:xfrm>
            <a:custGeom>
              <a:avLst/>
              <a:gdLst/>
              <a:ahLst/>
              <a:cxnLst/>
              <a:rect l="l" t="t" r="r" b="b"/>
              <a:pathLst>
                <a:path w="990329" h="990329">
                  <a:moveTo>
                    <a:pt x="0" y="0"/>
                  </a:moveTo>
                  <a:lnTo>
                    <a:pt x="990329" y="0"/>
                  </a:lnTo>
                  <a:lnTo>
                    <a:pt x="990329" y="990329"/>
                  </a:lnTo>
                  <a:lnTo>
                    <a:pt x="0" y="990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586577" y="69850"/>
              <a:ext cx="12989464" cy="12988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23"/>
                </a:lnSpc>
              </a:pPr>
              <a:r>
                <a:rPr lang="en-US" sz="6692" spc="-133">
                  <a:solidFill>
                    <a:srgbClr val="FFFFFF"/>
                  </a:solidFill>
                  <a:latin typeface="ITC Benguiat"/>
                  <a:ea typeface="ITC Benguiat"/>
                  <a:cs typeface="ITC Benguiat"/>
                  <a:sym typeface="ITC Benguiat"/>
                </a:rPr>
                <a:t>PROBLEM STATEMENT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7526000" y="-1712844"/>
            <a:ext cx="2258404" cy="1979544"/>
          </a:xfrm>
          <a:custGeom>
            <a:avLst/>
            <a:gdLst/>
            <a:ahLst/>
            <a:cxnLst/>
            <a:rect l="l" t="t" r="r" b="b"/>
            <a:pathLst>
              <a:path w="1535576" h="1535576">
                <a:moveTo>
                  <a:pt x="0" y="0"/>
                </a:moveTo>
                <a:lnTo>
                  <a:pt x="1535576" y="0"/>
                </a:lnTo>
                <a:lnTo>
                  <a:pt x="1535576" y="1535576"/>
                </a:lnTo>
                <a:lnTo>
                  <a:pt x="0" y="15355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2708319" y="-5248319"/>
            <a:ext cx="12636500" cy="19577138"/>
          </a:xfrm>
          <a:custGeom>
            <a:avLst/>
            <a:gdLst/>
            <a:ahLst/>
            <a:cxnLst/>
            <a:rect l="l" t="t" r="r" b="b"/>
            <a:pathLst>
              <a:path w="15354300" h="19577138">
                <a:moveTo>
                  <a:pt x="0" y="0"/>
                </a:moveTo>
                <a:lnTo>
                  <a:pt x="15354300" y="0"/>
                </a:lnTo>
                <a:lnTo>
                  <a:pt x="15354300" y="19577138"/>
                </a:lnTo>
                <a:lnTo>
                  <a:pt x="0" y="19577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7000"/>
            </a:blip>
            <a:stretch>
              <a:fillRect b="-42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840200" y="-1778000"/>
            <a:ext cx="1974938" cy="1790700"/>
          </a:xfrm>
          <a:custGeom>
            <a:avLst/>
            <a:gdLst/>
            <a:ahLst/>
            <a:cxnLst/>
            <a:rect l="l" t="t" r="r" b="b"/>
            <a:pathLst>
              <a:path w="1535576" h="1535576">
                <a:moveTo>
                  <a:pt x="0" y="0"/>
                </a:moveTo>
                <a:lnTo>
                  <a:pt x="1535576" y="0"/>
                </a:lnTo>
                <a:lnTo>
                  <a:pt x="1535576" y="1535576"/>
                </a:lnTo>
                <a:lnTo>
                  <a:pt x="0" y="15355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56405" y="345436"/>
            <a:ext cx="972907" cy="1191757"/>
          </a:xfrm>
          <a:custGeom>
            <a:avLst/>
            <a:gdLst/>
            <a:ahLst/>
            <a:cxnLst/>
            <a:rect l="l" t="t" r="r" b="b"/>
            <a:pathLst>
              <a:path w="972907" h="1191757">
                <a:moveTo>
                  <a:pt x="0" y="0"/>
                </a:moveTo>
                <a:lnTo>
                  <a:pt x="972908" y="0"/>
                </a:lnTo>
                <a:lnTo>
                  <a:pt x="972908" y="1191757"/>
                </a:lnTo>
                <a:lnTo>
                  <a:pt x="0" y="11917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270391" y="3940253"/>
            <a:ext cx="4195064" cy="3958615"/>
          </a:xfrm>
          <a:custGeom>
            <a:avLst/>
            <a:gdLst/>
            <a:ahLst/>
            <a:cxnLst/>
            <a:rect l="l" t="t" r="r" b="b"/>
            <a:pathLst>
              <a:path w="4195064" h="3958615">
                <a:moveTo>
                  <a:pt x="0" y="0"/>
                </a:moveTo>
                <a:lnTo>
                  <a:pt x="4195064" y="0"/>
                </a:lnTo>
                <a:lnTo>
                  <a:pt x="4195064" y="3958615"/>
                </a:lnTo>
                <a:lnTo>
                  <a:pt x="0" y="39586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35850" y="577357"/>
            <a:ext cx="5792536" cy="959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3"/>
              </a:lnSpc>
            </a:pPr>
            <a:r>
              <a:rPr lang="en-US" sz="6692" spc="-133">
                <a:solidFill>
                  <a:srgbClr val="FFFFFF"/>
                </a:solidFill>
                <a:latin typeface="ITC Benguiat"/>
                <a:ea typeface="ITC Benguiat"/>
                <a:cs typeface="ITC Benguiat"/>
                <a:sym typeface="ITC Benguiat"/>
              </a:rPr>
              <a:t>SOLUTION :-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2151" y="1961950"/>
            <a:ext cx="15007066" cy="1673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81"/>
              </a:lnSpc>
              <a:spcBef>
                <a:spcPct val="0"/>
              </a:spcBef>
            </a:pPr>
            <a:r>
              <a:rPr lang="en-US" sz="312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AarogyaQr </a:t>
            </a:r>
            <a:r>
              <a:rPr lang="en-US" sz="31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is a secure, cloud-based system that enables patients to carry and share their complete medical history instantly via a QR code or phone number.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2152" y="3845003"/>
            <a:ext cx="5486234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01"/>
              </a:lnSpc>
              <a:spcBef>
                <a:spcPct val="0"/>
              </a:spcBef>
            </a:pPr>
            <a:r>
              <a:rPr lang="en-US" sz="4715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Core Features: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0710" y="5508870"/>
            <a:ext cx="14762752" cy="4004835"/>
            <a:chOff x="0" y="0"/>
            <a:chExt cx="19683669" cy="5339779"/>
          </a:xfrm>
        </p:grpSpPr>
        <p:sp>
          <p:nvSpPr>
            <p:cNvPr id="10" name="TextBox 10"/>
            <p:cNvSpPr txBox="1"/>
            <p:nvPr/>
          </p:nvSpPr>
          <p:spPr>
            <a:xfrm>
              <a:off x="25400" y="-95250"/>
              <a:ext cx="15263019" cy="8366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92831" lvl="1" indent="-396415" algn="ctr">
                <a:lnSpc>
                  <a:spcPts val="5141"/>
                </a:lnSpc>
                <a:buFont typeface="Arial"/>
                <a:buChar char="•"/>
              </a:pPr>
              <a:r>
                <a:rPr lang="en-US" sz="3672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Upload scanned prescriptions, reports, and images.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642238"/>
              <a:ext cx="19683669" cy="1697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96290" lvl="1" indent="-398145" algn="l">
                <a:lnSpc>
                  <a:spcPts val="5163"/>
                </a:lnSpc>
                <a:buFont typeface="Arial"/>
                <a:buChar char="•"/>
              </a:pPr>
              <a:r>
                <a:rPr lang="en-US" sz="3688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Auto-categorize documents into: Diagnosis, Prescription, Lab Reports, Discharge Summary, etc.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5400" y="1370046"/>
              <a:ext cx="17781411" cy="1694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87198" lvl="1" indent="-393599" algn="l">
                <a:lnSpc>
                  <a:spcPts val="5104"/>
                </a:lnSpc>
                <a:buFont typeface="Arial"/>
                <a:buChar char="•"/>
              </a:pPr>
              <a:r>
                <a:rPr lang="en-US" sz="3646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Generate a smart QR code (time-bound access) to be scanned by doctors/hospitals.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681403" y="-5243503"/>
            <a:ext cx="11849100" cy="19211906"/>
          </a:xfrm>
          <a:custGeom>
            <a:avLst/>
            <a:gdLst/>
            <a:ahLst/>
            <a:cxnLst/>
            <a:rect l="l" t="t" r="r" b="b"/>
            <a:pathLst>
              <a:path w="15354300" h="19211906">
                <a:moveTo>
                  <a:pt x="0" y="0"/>
                </a:moveTo>
                <a:lnTo>
                  <a:pt x="15354300" y="0"/>
                </a:lnTo>
                <a:lnTo>
                  <a:pt x="15354300" y="19211906"/>
                </a:lnTo>
                <a:lnTo>
                  <a:pt x="0" y="192119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33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220109" y="1828555"/>
            <a:ext cx="12382674" cy="8327898"/>
            <a:chOff x="0" y="0"/>
            <a:chExt cx="16510233" cy="11103864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0"/>
              <a:ext cx="16510233" cy="111991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85"/>
                </a:lnSpc>
              </a:pPr>
              <a:r>
                <a:rPr lang="en-US" sz="37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User registration </a:t>
              </a:r>
            </a:p>
            <a:p>
              <a:pPr algn="ctr">
                <a:lnSpc>
                  <a:spcPts val="5585"/>
                </a:lnSpc>
              </a:pPr>
              <a:r>
                <a:rPr lang="en-US" sz="37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</a:p>
            <a:p>
              <a:pPr algn="ctr">
                <a:lnSpc>
                  <a:spcPts val="5585"/>
                </a:lnSpc>
              </a:pPr>
              <a:r>
                <a:rPr lang="en-US" sz="37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 Upload Medical Documents</a:t>
              </a:r>
            </a:p>
            <a:p>
              <a:pPr algn="ctr">
                <a:lnSpc>
                  <a:spcPts val="5585"/>
                </a:lnSpc>
              </a:pPr>
              <a:r>
                <a:rPr lang="en-US" sz="37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</a:p>
            <a:p>
              <a:pPr algn="ctr">
                <a:lnSpc>
                  <a:spcPts val="5585"/>
                </a:lnSpc>
              </a:pPr>
              <a:r>
                <a:rPr lang="en-US" sz="37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  Auto Categorization</a:t>
              </a:r>
            </a:p>
            <a:p>
              <a:pPr algn="ctr">
                <a:lnSpc>
                  <a:spcPts val="5585"/>
                </a:lnSpc>
              </a:pPr>
              <a:r>
                <a:rPr lang="en-US" sz="37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</a:p>
            <a:p>
              <a:pPr algn="ctr">
                <a:lnSpc>
                  <a:spcPts val="5585"/>
                </a:lnSpc>
              </a:pPr>
              <a:r>
                <a:rPr lang="en-US" sz="37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 Generate QR Code</a:t>
              </a:r>
            </a:p>
            <a:p>
              <a:pPr algn="ctr">
                <a:lnSpc>
                  <a:spcPts val="5585"/>
                </a:lnSpc>
              </a:pPr>
              <a:r>
                <a:rPr lang="en-US" sz="37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</a:p>
            <a:p>
              <a:pPr algn="ctr">
                <a:lnSpc>
                  <a:spcPts val="5585"/>
                </a:lnSpc>
              </a:pPr>
              <a:r>
                <a:rPr lang="en-US" sz="37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 Doctor Scans QR</a:t>
              </a:r>
            </a:p>
            <a:p>
              <a:pPr algn="ctr">
                <a:lnSpc>
                  <a:spcPts val="5585"/>
                </a:lnSpc>
              </a:pPr>
              <a:r>
                <a:rPr lang="en-US" sz="37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</a:p>
            <a:p>
              <a:pPr algn="ctr">
                <a:lnSpc>
                  <a:spcPts val="5585"/>
                </a:lnSpc>
              </a:pPr>
              <a:r>
                <a:rPr lang="en-US" sz="37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 View Medical History</a:t>
              </a:r>
            </a:p>
            <a:p>
              <a:pPr algn="ctr">
                <a:lnSpc>
                  <a:spcPts val="5585"/>
                </a:lnSpc>
              </a:pPr>
              <a:endParaRPr lang="en-US" sz="3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7388196" y="964334"/>
              <a:ext cx="850020" cy="850020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812800"/>
                    </a:moveTo>
                    <a:lnTo>
                      <a:pt x="0" y="406400"/>
                    </a:lnTo>
                    <a:lnTo>
                      <a:pt x="203200" y="40640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609600" y="406400"/>
                    </a:lnTo>
                    <a:lnTo>
                      <a:pt x="812800" y="406400"/>
                    </a:lnTo>
                    <a:lnTo>
                      <a:pt x="406400" y="812800"/>
                    </a:lnTo>
                    <a:close/>
                  </a:path>
                </a:pathLst>
              </a:custGeom>
              <a:solidFill>
                <a:srgbClr val="C6D8FB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203200" y="-38100"/>
                <a:ext cx="406400" cy="7493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7405097" y="8433952"/>
              <a:ext cx="850020" cy="850020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812800"/>
                    </a:moveTo>
                    <a:lnTo>
                      <a:pt x="0" y="406400"/>
                    </a:lnTo>
                    <a:lnTo>
                      <a:pt x="203200" y="40640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609600" y="406400"/>
                    </a:lnTo>
                    <a:lnTo>
                      <a:pt x="812800" y="406400"/>
                    </a:lnTo>
                    <a:lnTo>
                      <a:pt x="406400" y="812800"/>
                    </a:lnTo>
                    <a:close/>
                  </a:path>
                </a:pathLst>
              </a:custGeom>
              <a:solidFill>
                <a:srgbClr val="C6D8FB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203200" y="-38100"/>
                <a:ext cx="406400" cy="7493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7405097" y="6606032"/>
              <a:ext cx="850020" cy="850020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812800"/>
                    </a:moveTo>
                    <a:lnTo>
                      <a:pt x="0" y="406400"/>
                    </a:lnTo>
                    <a:lnTo>
                      <a:pt x="203200" y="40640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609600" y="406400"/>
                    </a:lnTo>
                    <a:lnTo>
                      <a:pt x="812800" y="406400"/>
                    </a:lnTo>
                    <a:lnTo>
                      <a:pt x="406400" y="812800"/>
                    </a:lnTo>
                    <a:close/>
                  </a:path>
                </a:pathLst>
              </a:custGeom>
              <a:solidFill>
                <a:srgbClr val="C6D8FB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203200" y="-38100"/>
                <a:ext cx="406400" cy="7493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7405097" y="4701913"/>
              <a:ext cx="850020" cy="850020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812800"/>
                    </a:moveTo>
                    <a:lnTo>
                      <a:pt x="0" y="406400"/>
                    </a:lnTo>
                    <a:lnTo>
                      <a:pt x="203200" y="40640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609600" y="406400"/>
                    </a:lnTo>
                    <a:lnTo>
                      <a:pt x="812800" y="406400"/>
                    </a:lnTo>
                    <a:lnTo>
                      <a:pt x="406400" y="812800"/>
                    </a:lnTo>
                    <a:close/>
                  </a:path>
                </a:pathLst>
              </a:custGeom>
              <a:solidFill>
                <a:srgbClr val="C6D8FB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203200" y="-38100"/>
                <a:ext cx="406400" cy="7493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7405097" y="2794165"/>
              <a:ext cx="850020" cy="850020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812800"/>
                    </a:moveTo>
                    <a:lnTo>
                      <a:pt x="0" y="406400"/>
                    </a:lnTo>
                    <a:lnTo>
                      <a:pt x="203200" y="40640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609600" y="406400"/>
                    </a:lnTo>
                    <a:lnTo>
                      <a:pt x="812800" y="406400"/>
                    </a:lnTo>
                    <a:lnTo>
                      <a:pt x="406400" y="812800"/>
                    </a:lnTo>
                    <a:close/>
                  </a:path>
                </a:pathLst>
              </a:custGeom>
              <a:solidFill>
                <a:srgbClr val="C6D8FB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203200" y="-38100"/>
                <a:ext cx="406400" cy="7493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0" name="Freeform 20"/>
          <p:cNvSpPr/>
          <p:nvPr/>
        </p:nvSpPr>
        <p:spPr>
          <a:xfrm>
            <a:off x="17292647" y="-1562100"/>
            <a:ext cx="1990706" cy="1790700"/>
          </a:xfrm>
          <a:custGeom>
            <a:avLst/>
            <a:gdLst/>
            <a:ahLst/>
            <a:cxnLst/>
            <a:rect l="l" t="t" r="r" b="b"/>
            <a:pathLst>
              <a:path w="1535576" h="1535576">
                <a:moveTo>
                  <a:pt x="0" y="0"/>
                </a:moveTo>
                <a:lnTo>
                  <a:pt x="1535576" y="0"/>
                </a:lnTo>
                <a:lnTo>
                  <a:pt x="1535576" y="1535576"/>
                </a:lnTo>
                <a:lnTo>
                  <a:pt x="0" y="15355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521236" y="1828555"/>
            <a:ext cx="792742" cy="792742"/>
          </a:xfrm>
          <a:custGeom>
            <a:avLst/>
            <a:gdLst/>
            <a:ahLst/>
            <a:cxnLst/>
            <a:rect l="l" t="t" r="r" b="b"/>
            <a:pathLst>
              <a:path w="792742" h="792742">
                <a:moveTo>
                  <a:pt x="0" y="0"/>
                </a:moveTo>
                <a:lnTo>
                  <a:pt x="792742" y="0"/>
                </a:lnTo>
                <a:lnTo>
                  <a:pt x="792742" y="792743"/>
                </a:lnTo>
                <a:lnTo>
                  <a:pt x="0" y="7927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0917607" y="4425153"/>
            <a:ext cx="1457473" cy="1139479"/>
          </a:xfrm>
          <a:custGeom>
            <a:avLst/>
            <a:gdLst/>
            <a:ahLst/>
            <a:cxnLst/>
            <a:rect l="l" t="t" r="r" b="b"/>
            <a:pathLst>
              <a:path w="1457473" h="1139479">
                <a:moveTo>
                  <a:pt x="0" y="0"/>
                </a:moveTo>
                <a:lnTo>
                  <a:pt x="1457474" y="0"/>
                </a:lnTo>
                <a:lnTo>
                  <a:pt x="1457474" y="1139479"/>
                </a:lnTo>
                <a:lnTo>
                  <a:pt x="0" y="11394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4935393" y="8344750"/>
            <a:ext cx="919562" cy="1323111"/>
          </a:xfrm>
          <a:custGeom>
            <a:avLst/>
            <a:gdLst/>
            <a:ahLst/>
            <a:cxnLst/>
            <a:rect l="l" t="t" r="r" b="b"/>
            <a:pathLst>
              <a:path w="919562" h="1323111">
                <a:moveTo>
                  <a:pt x="0" y="0"/>
                </a:moveTo>
                <a:lnTo>
                  <a:pt x="919562" y="0"/>
                </a:lnTo>
                <a:lnTo>
                  <a:pt x="919562" y="1323111"/>
                </a:lnTo>
                <a:lnTo>
                  <a:pt x="0" y="13231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5227732" y="5868811"/>
            <a:ext cx="820702" cy="820702"/>
          </a:xfrm>
          <a:custGeom>
            <a:avLst/>
            <a:gdLst/>
            <a:ahLst/>
            <a:cxnLst/>
            <a:rect l="l" t="t" r="r" b="b"/>
            <a:pathLst>
              <a:path w="820702" h="820702">
                <a:moveTo>
                  <a:pt x="0" y="0"/>
                </a:moveTo>
                <a:lnTo>
                  <a:pt x="820702" y="0"/>
                </a:lnTo>
                <a:lnTo>
                  <a:pt x="820702" y="820702"/>
                </a:lnTo>
                <a:lnTo>
                  <a:pt x="0" y="8207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0917607" y="7259842"/>
            <a:ext cx="1011923" cy="1084908"/>
          </a:xfrm>
          <a:custGeom>
            <a:avLst/>
            <a:gdLst/>
            <a:ahLst/>
            <a:cxnLst/>
            <a:rect l="l" t="t" r="r" b="b"/>
            <a:pathLst>
              <a:path w="1011923" h="1084908">
                <a:moveTo>
                  <a:pt x="0" y="0"/>
                </a:moveTo>
                <a:lnTo>
                  <a:pt x="1011923" y="0"/>
                </a:lnTo>
                <a:lnTo>
                  <a:pt x="1011923" y="1084908"/>
                </a:lnTo>
                <a:lnTo>
                  <a:pt x="0" y="1084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4244777" y="3074838"/>
            <a:ext cx="982955" cy="752408"/>
          </a:xfrm>
          <a:custGeom>
            <a:avLst/>
            <a:gdLst/>
            <a:ahLst/>
            <a:cxnLst/>
            <a:rect l="l" t="t" r="r" b="b"/>
            <a:pathLst>
              <a:path w="982955" h="752408">
                <a:moveTo>
                  <a:pt x="0" y="0"/>
                </a:moveTo>
                <a:lnTo>
                  <a:pt x="982955" y="0"/>
                </a:lnTo>
                <a:lnTo>
                  <a:pt x="982955" y="752408"/>
                </a:lnTo>
                <a:lnTo>
                  <a:pt x="0" y="75240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028700" y="577357"/>
            <a:ext cx="5792536" cy="959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3"/>
              </a:lnSpc>
            </a:pPr>
            <a:r>
              <a:rPr lang="en-US" sz="6692" spc="-133">
                <a:solidFill>
                  <a:srgbClr val="FFFFFF"/>
                </a:solidFill>
                <a:latin typeface="ITC Benguiat"/>
                <a:ea typeface="ITC Benguiat"/>
                <a:cs typeface="ITC Benguiat"/>
                <a:sym typeface="ITC Benguiat"/>
              </a:rPr>
              <a:t>FLOWCHART :-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326912" y="-5660280"/>
            <a:ext cx="11943036" cy="19976923"/>
          </a:xfrm>
          <a:custGeom>
            <a:avLst/>
            <a:gdLst/>
            <a:ahLst/>
            <a:cxnLst/>
            <a:rect l="l" t="t" r="r" b="b"/>
            <a:pathLst>
              <a:path w="15354300" h="19659600">
                <a:moveTo>
                  <a:pt x="0" y="0"/>
                </a:moveTo>
                <a:lnTo>
                  <a:pt x="15354300" y="0"/>
                </a:lnTo>
                <a:lnTo>
                  <a:pt x="15354300" y="19659600"/>
                </a:lnTo>
                <a:lnTo>
                  <a:pt x="0" y="1965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1438246" y="-516117"/>
            <a:ext cx="59709" cy="76200"/>
          </a:xfrm>
          <a:custGeom>
            <a:avLst/>
            <a:gdLst/>
            <a:ahLst/>
            <a:cxnLst/>
            <a:rect l="l" t="t" r="r" b="b"/>
            <a:pathLst>
              <a:path w="15354300" h="19659600">
                <a:moveTo>
                  <a:pt x="0" y="0"/>
                </a:moveTo>
                <a:lnTo>
                  <a:pt x="15354300" y="0"/>
                </a:lnTo>
                <a:lnTo>
                  <a:pt x="15354300" y="19659600"/>
                </a:lnTo>
                <a:lnTo>
                  <a:pt x="0" y="1965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rPr lang="en-GB" dirty="0" smtClean="0"/>
              <a:t>l</a:t>
            </a:r>
            <a:endParaRPr lang="en-IN" dirty="0"/>
          </a:p>
        </p:txBody>
      </p:sp>
      <p:grpSp>
        <p:nvGrpSpPr>
          <p:cNvPr id="4" name="Group 4"/>
          <p:cNvGrpSpPr/>
          <p:nvPr/>
        </p:nvGrpSpPr>
        <p:grpSpPr>
          <a:xfrm>
            <a:off x="152400" y="2083933"/>
            <a:ext cx="17713779" cy="6547534"/>
            <a:chOff x="-1433973" y="-104775"/>
            <a:chExt cx="23618371" cy="8730046"/>
          </a:xfrm>
        </p:grpSpPr>
        <p:sp>
          <p:nvSpPr>
            <p:cNvPr id="5" name="TextBox 5"/>
            <p:cNvSpPr txBox="1"/>
            <p:nvPr/>
          </p:nvSpPr>
          <p:spPr>
            <a:xfrm>
              <a:off x="0" y="-104775"/>
              <a:ext cx="11774026" cy="8891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164"/>
                </a:lnSpc>
              </a:pPr>
              <a:r>
                <a:rPr lang="en-US" sz="3586" dirty="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The patient signs up using </a:t>
              </a:r>
              <a:r>
                <a:rPr lang="en-US" sz="3586" dirty="0" smtClean="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phone/email.</a:t>
              </a:r>
              <a:endParaRPr lang="en-US" sz="3586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1433973" y="1361601"/>
              <a:ext cx="22656799" cy="8891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164"/>
                </a:lnSpc>
              </a:pPr>
              <a:r>
                <a:rPr lang="en-US" sz="3586" dirty="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User uploads prescriptions, lab reports, x-rays, discharge summaries, etc.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865414"/>
              <a:ext cx="22184398" cy="8273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64"/>
                </a:lnSpc>
              </a:pPr>
              <a:r>
                <a:rPr lang="en-US" sz="3586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Files are auto-organized into folders: “Lab Reports”, “Prescriptions”, “X-Rays”, etc.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-1" y="4430915"/>
              <a:ext cx="19704144" cy="8891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164"/>
                </a:lnSpc>
              </a:pPr>
              <a:r>
                <a:rPr lang="en-US" sz="3586" dirty="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A dynamic QR code is generated that links to the user's medical history.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120740"/>
              <a:ext cx="18378026" cy="8891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164"/>
                </a:lnSpc>
              </a:pPr>
              <a:r>
                <a:rPr lang="en-US" sz="3586" dirty="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Doctor scans the QR using any device — no app or login required.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736139"/>
              <a:ext cx="20410026" cy="8891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164"/>
                </a:lnSpc>
              </a:pPr>
              <a:r>
                <a:rPr lang="en-US" sz="3586" dirty="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They are directed to a secure web view showing the patient’s documents.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00774" y="636207"/>
            <a:ext cx="9046256" cy="832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13"/>
              </a:lnSpc>
            </a:pPr>
            <a:r>
              <a:rPr lang="en-US" sz="5792" spc="-115">
                <a:solidFill>
                  <a:srgbClr val="FFFFFF"/>
                </a:solidFill>
                <a:latin typeface="ITC Benguiat"/>
                <a:ea typeface="ITC Benguiat"/>
                <a:cs typeface="ITC Benguiat"/>
                <a:sym typeface="ITC Benguiat"/>
              </a:rPr>
              <a:t>PROCESS EXPLANATION :-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500774" y="2245712"/>
            <a:ext cx="407798" cy="6293967"/>
            <a:chOff x="0" y="0"/>
            <a:chExt cx="543730" cy="839195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43730" cy="525936"/>
            </a:xfrm>
            <a:custGeom>
              <a:avLst/>
              <a:gdLst/>
              <a:ahLst/>
              <a:cxnLst/>
              <a:rect l="l" t="t" r="r" b="b"/>
              <a:pathLst>
                <a:path w="543730" h="525936">
                  <a:moveTo>
                    <a:pt x="0" y="0"/>
                  </a:moveTo>
                  <a:lnTo>
                    <a:pt x="543730" y="0"/>
                  </a:lnTo>
                  <a:lnTo>
                    <a:pt x="543730" y="525936"/>
                  </a:lnTo>
                  <a:lnTo>
                    <a:pt x="0" y="525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1414936"/>
              <a:ext cx="543730" cy="525936"/>
            </a:xfrm>
            <a:custGeom>
              <a:avLst/>
              <a:gdLst/>
              <a:ahLst/>
              <a:cxnLst/>
              <a:rect l="l" t="t" r="r" b="b"/>
              <a:pathLst>
                <a:path w="543730" h="525936">
                  <a:moveTo>
                    <a:pt x="0" y="0"/>
                  </a:moveTo>
                  <a:lnTo>
                    <a:pt x="543730" y="0"/>
                  </a:lnTo>
                  <a:lnTo>
                    <a:pt x="543730" y="525935"/>
                  </a:lnTo>
                  <a:lnTo>
                    <a:pt x="0" y="525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7866020"/>
              <a:ext cx="543730" cy="525936"/>
            </a:xfrm>
            <a:custGeom>
              <a:avLst/>
              <a:gdLst/>
              <a:ahLst/>
              <a:cxnLst/>
              <a:rect l="l" t="t" r="r" b="b"/>
              <a:pathLst>
                <a:path w="543730" h="525936">
                  <a:moveTo>
                    <a:pt x="0" y="0"/>
                  </a:moveTo>
                  <a:lnTo>
                    <a:pt x="543730" y="0"/>
                  </a:lnTo>
                  <a:lnTo>
                    <a:pt x="543730" y="525936"/>
                  </a:lnTo>
                  <a:lnTo>
                    <a:pt x="0" y="525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0" y="6197085"/>
              <a:ext cx="543730" cy="525936"/>
            </a:xfrm>
            <a:custGeom>
              <a:avLst/>
              <a:gdLst/>
              <a:ahLst/>
              <a:cxnLst/>
              <a:rect l="l" t="t" r="r" b="b"/>
              <a:pathLst>
                <a:path w="543730" h="525936">
                  <a:moveTo>
                    <a:pt x="0" y="0"/>
                  </a:moveTo>
                  <a:lnTo>
                    <a:pt x="543730" y="0"/>
                  </a:lnTo>
                  <a:lnTo>
                    <a:pt x="543730" y="525935"/>
                  </a:lnTo>
                  <a:lnTo>
                    <a:pt x="0" y="525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0" y="4526178"/>
              <a:ext cx="543730" cy="525936"/>
            </a:xfrm>
            <a:custGeom>
              <a:avLst/>
              <a:gdLst/>
              <a:ahLst/>
              <a:cxnLst/>
              <a:rect l="l" t="t" r="r" b="b"/>
              <a:pathLst>
                <a:path w="543730" h="525936">
                  <a:moveTo>
                    <a:pt x="0" y="0"/>
                  </a:moveTo>
                  <a:lnTo>
                    <a:pt x="543730" y="0"/>
                  </a:lnTo>
                  <a:lnTo>
                    <a:pt x="543730" y="525935"/>
                  </a:lnTo>
                  <a:lnTo>
                    <a:pt x="0" y="525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2958842"/>
              <a:ext cx="543730" cy="525936"/>
            </a:xfrm>
            <a:custGeom>
              <a:avLst/>
              <a:gdLst/>
              <a:ahLst/>
              <a:cxnLst/>
              <a:rect l="l" t="t" r="r" b="b"/>
              <a:pathLst>
                <a:path w="543730" h="525936">
                  <a:moveTo>
                    <a:pt x="0" y="0"/>
                  </a:moveTo>
                  <a:lnTo>
                    <a:pt x="543730" y="0"/>
                  </a:lnTo>
                  <a:lnTo>
                    <a:pt x="543730" y="525936"/>
                  </a:lnTo>
                  <a:lnTo>
                    <a:pt x="0" y="525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9" name="Freeform 19"/>
          <p:cNvSpPr/>
          <p:nvPr/>
        </p:nvSpPr>
        <p:spPr>
          <a:xfrm>
            <a:off x="17055063" y="-1643337"/>
            <a:ext cx="2231829" cy="2098705"/>
          </a:xfrm>
          <a:custGeom>
            <a:avLst/>
            <a:gdLst/>
            <a:ahLst/>
            <a:cxnLst/>
            <a:rect l="l" t="t" r="r" b="b"/>
            <a:pathLst>
              <a:path w="1535576" h="1535576">
                <a:moveTo>
                  <a:pt x="0" y="0"/>
                </a:moveTo>
                <a:lnTo>
                  <a:pt x="1535576" y="0"/>
                </a:lnTo>
                <a:lnTo>
                  <a:pt x="1535576" y="1535576"/>
                </a:lnTo>
                <a:lnTo>
                  <a:pt x="0" y="15355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217090" y="-5464990"/>
            <a:ext cx="12768220" cy="19659600"/>
          </a:xfrm>
          <a:custGeom>
            <a:avLst/>
            <a:gdLst/>
            <a:ahLst/>
            <a:cxnLst/>
            <a:rect l="l" t="t" r="r" b="b"/>
            <a:pathLst>
              <a:path w="15354300" h="19659600">
                <a:moveTo>
                  <a:pt x="0" y="0"/>
                </a:moveTo>
                <a:lnTo>
                  <a:pt x="15354300" y="0"/>
                </a:lnTo>
                <a:lnTo>
                  <a:pt x="15354300" y="19659600"/>
                </a:lnTo>
                <a:lnTo>
                  <a:pt x="0" y="1965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3134382" y="-5547698"/>
            <a:ext cx="12933636" cy="19659600"/>
          </a:xfrm>
          <a:custGeom>
            <a:avLst/>
            <a:gdLst/>
            <a:ahLst/>
            <a:cxnLst/>
            <a:rect l="l" t="t" r="r" b="b"/>
            <a:pathLst>
              <a:path w="15354300" h="19659600">
                <a:moveTo>
                  <a:pt x="0" y="0"/>
                </a:moveTo>
                <a:lnTo>
                  <a:pt x="15354300" y="0"/>
                </a:lnTo>
                <a:lnTo>
                  <a:pt x="15354300" y="19659600"/>
                </a:lnTo>
                <a:lnTo>
                  <a:pt x="0" y="1965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10798920">
            <a:off x="5257729" y="3073046"/>
            <a:ext cx="7943955" cy="4448337"/>
            <a:chOff x="0" y="0"/>
            <a:chExt cx="10591940" cy="59311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591927" cy="5931154"/>
            </a:xfrm>
            <a:custGeom>
              <a:avLst/>
              <a:gdLst/>
              <a:ahLst/>
              <a:cxnLst/>
              <a:rect l="l" t="t" r="r" b="b"/>
              <a:pathLst>
                <a:path w="10591927" h="5931154">
                  <a:moveTo>
                    <a:pt x="10591800" y="5931154"/>
                  </a:moveTo>
                  <a:lnTo>
                    <a:pt x="10591927" y="254"/>
                  </a:lnTo>
                  <a:lnTo>
                    <a:pt x="127" y="0"/>
                  </a:lnTo>
                  <a:lnTo>
                    <a:pt x="0" y="5930900"/>
                  </a:lnTo>
                  <a:lnTo>
                    <a:pt x="10591800" y="5931154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0" y="2197085"/>
            <a:ext cx="17655016" cy="5935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8239" lvl="1" indent="-419119" algn="l">
              <a:lnSpc>
                <a:spcPts val="8619"/>
              </a:lnSpc>
              <a:buFont typeface="Arial"/>
              <a:buChar char="•"/>
            </a:pPr>
            <a:r>
              <a:rPr lang="en-US" sz="388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Easy mobile access to health records anytime, anywhere.</a:t>
            </a:r>
          </a:p>
          <a:p>
            <a:pPr marL="838239" lvl="1" indent="-419119" algn="l">
              <a:lnSpc>
                <a:spcPts val="6716"/>
              </a:lnSpc>
              <a:buFont typeface="Arial"/>
              <a:buChar char="•"/>
            </a:pPr>
            <a:r>
              <a:rPr lang="en-US" sz="388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Auto-categorization of uploaded reports for quick reference.Time-limited QR sharing for secure doctor access.</a:t>
            </a:r>
          </a:p>
          <a:p>
            <a:pPr marL="838239" lvl="1" indent="-419119" algn="just">
              <a:lnSpc>
                <a:spcPts val="8619"/>
              </a:lnSpc>
              <a:buFont typeface="Arial"/>
              <a:buChar char="•"/>
            </a:pPr>
            <a:r>
              <a:rPr lang="en-US" sz="388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No login required for doctors to view history.</a:t>
            </a:r>
          </a:p>
          <a:p>
            <a:pPr marL="838239" lvl="1" indent="-419119" algn="l">
              <a:lnSpc>
                <a:spcPts val="8619"/>
              </a:lnSpc>
              <a:buFont typeface="Arial"/>
              <a:buChar char="•"/>
            </a:pPr>
            <a:r>
              <a:rPr lang="en-US" sz="388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Clean, organized display of medical documents by type.</a:t>
            </a:r>
          </a:p>
          <a:p>
            <a:pPr marL="838239" lvl="1" indent="-419119" algn="l">
              <a:lnSpc>
                <a:spcPts val="8619"/>
              </a:lnSpc>
              <a:buFont typeface="Arial"/>
              <a:buChar char="•"/>
            </a:pPr>
            <a:r>
              <a:rPr lang="en-US" sz="388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 Enables faster, safer treatment in critical situations.</a:t>
            </a:r>
          </a:p>
        </p:txBody>
      </p:sp>
      <p:sp>
        <p:nvSpPr>
          <p:cNvPr id="7" name="Freeform 7"/>
          <p:cNvSpPr/>
          <p:nvPr/>
        </p:nvSpPr>
        <p:spPr>
          <a:xfrm>
            <a:off x="13494881" y="4528983"/>
            <a:ext cx="3764419" cy="2512750"/>
          </a:xfrm>
          <a:custGeom>
            <a:avLst/>
            <a:gdLst/>
            <a:ahLst/>
            <a:cxnLst/>
            <a:rect l="l" t="t" r="r" b="b"/>
            <a:pathLst>
              <a:path w="3764419" h="2512750">
                <a:moveTo>
                  <a:pt x="0" y="0"/>
                </a:moveTo>
                <a:lnTo>
                  <a:pt x="3764419" y="0"/>
                </a:lnTo>
                <a:lnTo>
                  <a:pt x="3764419" y="2512750"/>
                </a:lnTo>
                <a:lnTo>
                  <a:pt x="0" y="25127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342993" y="6665043"/>
            <a:ext cx="3680894" cy="2452396"/>
          </a:xfrm>
          <a:custGeom>
            <a:avLst/>
            <a:gdLst/>
            <a:ahLst/>
            <a:cxnLst/>
            <a:rect l="l" t="t" r="r" b="b"/>
            <a:pathLst>
              <a:path w="3680894" h="2452396">
                <a:moveTo>
                  <a:pt x="0" y="0"/>
                </a:moveTo>
                <a:lnTo>
                  <a:pt x="3680894" y="0"/>
                </a:lnTo>
                <a:lnTo>
                  <a:pt x="3680894" y="2452396"/>
                </a:lnTo>
                <a:lnTo>
                  <a:pt x="0" y="24523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829292" y="234619"/>
            <a:ext cx="1194549" cy="1182144"/>
          </a:xfrm>
          <a:custGeom>
            <a:avLst/>
            <a:gdLst/>
            <a:ahLst/>
            <a:cxnLst/>
            <a:rect l="l" t="t" r="r" b="b"/>
            <a:pathLst>
              <a:path w="1194549" h="1182144">
                <a:moveTo>
                  <a:pt x="0" y="0"/>
                </a:moveTo>
                <a:lnTo>
                  <a:pt x="1194549" y="0"/>
                </a:lnTo>
                <a:lnTo>
                  <a:pt x="1194549" y="1182144"/>
                </a:lnTo>
                <a:lnTo>
                  <a:pt x="0" y="11821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91542" y="456927"/>
            <a:ext cx="10946408" cy="959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3"/>
              </a:lnSpc>
            </a:pPr>
            <a:r>
              <a:rPr lang="en-US" sz="6692" spc="-133">
                <a:solidFill>
                  <a:srgbClr val="FFFFFF"/>
                </a:solidFill>
                <a:latin typeface="ITC Benguiat"/>
                <a:ea typeface="ITC Benguiat"/>
                <a:cs typeface="ITC Benguiat"/>
                <a:sym typeface="ITC Benguiat"/>
              </a:rPr>
              <a:t>FEATURES &amp; NOVELTY :-</a:t>
            </a:r>
          </a:p>
        </p:txBody>
      </p:sp>
      <p:sp>
        <p:nvSpPr>
          <p:cNvPr id="11" name="Freeform 11"/>
          <p:cNvSpPr/>
          <p:nvPr/>
        </p:nvSpPr>
        <p:spPr>
          <a:xfrm>
            <a:off x="17499708" y="-2146616"/>
            <a:ext cx="1931292" cy="1903107"/>
          </a:xfrm>
          <a:custGeom>
            <a:avLst/>
            <a:gdLst/>
            <a:ahLst/>
            <a:cxnLst/>
            <a:rect l="l" t="t" r="r" b="b"/>
            <a:pathLst>
              <a:path w="1535576" h="1535576">
                <a:moveTo>
                  <a:pt x="0" y="0"/>
                </a:moveTo>
                <a:lnTo>
                  <a:pt x="1535576" y="0"/>
                </a:lnTo>
                <a:lnTo>
                  <a:pt x="1535576" y="1535576"/>
                </a:lnTo>
                <a:lnTo>
                  <a:pt x="0" y="15355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514970" y="-4762764"/>
            <a:ext cx="10934700" cy="19164828"/>
          </a:xfrm>
          <a:custGeom>
            <a:avLst/>
            <a:gdLst/>
            <a:ahLst/>
            <a:cxnLst/>
            <a:rect l="l" t="t" r="r" b="b"/>
            <a:pathLst>
              <a:path w="15354300" h="19164828">
                <a:moveTo>
                  <a:pt x="0" y="0"/>
                </a:moveTo>
                <a:lnTo>
                  <a:pt x="15354300" y="0"/>
                </a:lnTo>
                <a:lnTo>
                  <a:pt x="15354300" y="19164829"/>
                </a:lnTo>
                <a:lnTo>
                  <a:pt x="0" y="191648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581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798920">
            <a:off x="4834804" y="2190788"/>
            <a:ext cx="7943955" cy="4448337"/>
            <a:chOff x="0" y="0"/>
            <a:chExt cx="10591940" cy="59311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91927" cy="5931154"/>
            </a:xfrm>
            <a:custGeom>
              <a:avLst/>
              <a:gdLst/>
              <a:ahLst/>
              <a:cxnLst/>
              <a:rect l="l" t="t" r="r" b="b"/>
              <a:pathLst>
                <a:path w="10591927" h="5931154">
                  <a:moveTo>
                    <a:pt x="10591800" y="5931154"/>
                  </a:moveTo>
                  <a:lnTo>
                    <a:pt x="10591927" y="254"/>
                  </a:lnTo>
                  <a:lnTo>
                    <a:pt x="127" y="0"/>
                  </a:lnTo>
                  <a:lnTo>
                    <a:pt x="0" y="5930900"/>
                  </a:lnTo>
                  <a:lnTo>
                    <a:pt x="10591800" y="5931154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83465" y="2503205"/>
            <a:ext cx="14142136" cy="6144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0372" lvl="1" indent="-460186" algn="l">
              <a:lnSpc>
                <a:spcPts val="8184"/>
              </a:lnSpc>
              <a:buFont typeface="Arial"/>
              <a:buChar char="•"/>
            </a:pPr>
            <a:r>
              <a:rPr lang="en-US" sz="426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Limited internet access can hinder app usage.</a:t>
            </a:r>
          </a:p>
          <a:p>
            <a:pPr marL="920372" lvl="1" indent="-460186" algn="l">
              <a:lnSpc>
                <a:spcPts val="8184"/>
              </a:lnSpc>
              <a:buFont typeface="Arial"/>
              <a:buChar char="•"/>
            </a:pPr>
            <a:r>
              <a:rPr lang="en-US" sz="426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Security risks if QR code gets copied.</a:t>
            </a:r>
          </a:p>
          <a:p>
            <a:pPr marL="920372" lvl="1" indent="-460186" algn="l">
              <a:lnSpc>
                <a:spcPts val="8184"/>
              </a:lnSpc>
              <a:buFont typeface="Arial"/>
              <a:buChar char="•"/>
            </a:pPr>
            <a:r>
              <a:rPr lang="en-US" sz="426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Older smartphones may not support the app.</a:t>
            </a:r>
          </a:p>
          <a:p>
            <a:pPr marL="920372" lvl="1" indent="-460186" algn="l">
              <a:lnSpc>
                <a:spcPts val="8184"/>
              </a:lnSpc>
              <a:buFont typeface="Arial"/>
              <a:buChar char="•"/>
            </a:pPr>
            <a:r>
              <a:rPr lang="en-US" sz="426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Upload errors can affect medical data accuracy.</a:t>
            </a:r>
          </a:p>
          <a:p>
            <a:pPr marL="920372" lvl="1" indent="-460186" algn="l">
              <a:lnSpc>
                <a:spcPts val="8184"/>
              </a:lnSpc>
              <a:buFont typeface="Arial"/>
              <a:buChar char="•"/>
            </a:pPr>
            <a:r>
              <a:rPr lang="en-US" sz="426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Time-limited QR codes might expire unexpectedly.</a:t>
            </a:r>
          </a:p>
          <a:p>
            <a:pPr marL="920372" lvl="1" indent="-460186" algn="l">
              <a:lnSpc>
                <a:spcPts val="8184"/>
              </a:lnSpc>
              <a:buFont typeface="Arial"/>
              <a:buChar char="•"/>
            </a:pPr>
            <a:r>
              <a:rPr lang="en-US" sz="426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Doctors must scan QR promptly for access.</a:t>
            </a:r>
          </a:p>
        </p:txBody>
      </p:sp>
      <p:sp>
        <p:nvSpPr>
          <p:cNvPr id="6" name="Freeform 6"/>
          <p:cNvSpPr/>
          <p:nvPr/>
        </p:nvSpPr>
        <p:spPr>
          <a:xfrm>
            <a:off x="13542231" y="3881250"/>
            <a:ext cx="3980786" cy="3228055"/>
          </a:xfrm>
          <a:custGeom>
            <a:avLst/>
            <a:gdLst/>
            <a:ahLst/>
            <a:cxnLst/>
            <a:rect l="l" t="t" r="r" b="b"/>
            <a:pathLst>
              <a:path w="3980786" h="3228055">
                <a:moveTo>
                  <a:pt x="0" y="0"/>
                </a:moveTo>
                <a:lnTo>
                  <a:pt x="3980785" y="0"/>
                </a:lnTo>
                <a:lnTo>
                  <a:pt x="3980785" y="3228055"/>
                </a:lnTo>
                <a:lnTo>
                  <a:pt x="0" y="32280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140197"/>
            <a:ext cx="1820024" cy="1777005"/>
          </a:xfrm>
          <a:custGeom>
            <a:avLst/>
            <a:gdLst/>
            <a:ahLst/>
            <a:cxnLst/>
            <a:rect l="l" t="t" r="r" b="b"/>
            <a:pathLst>
              <a:path w="1820024" h="1777005">
                <a:moveTo>
                  <a:pt x="0" y="0"/>
                </a:moveTo>
                <a:lnTo>
                  <a:pt x="1820024" y="0"/>
                </a:lnTo>
                <a:lnTo>
                  <a:pt x="1820024" y="1777006"/>
                </a:lnTo>
                <a:lnTo>
                  <a:pt x="0" y="17770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64332" y="876349"/>
            <a:ext cx="12773578" cy="805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6"/>
              </a:lnSpc>
            </a:pPr>
            <a:r>
              <a:rPr lang="en-US" sz="5651" spc="-113">
                <a:solidFill>
                  <a:srgbClr val="FFFFFF"/>
                </a:solidFill>
                <a:latin typeface="ITC Benguiat"/>
                <a:ea typeface="ITC Benguiat"/>
                <a:cs typeface="ITC Benguiat"/>
                <a:sym typeface="ITC Benguiat"/>
              </a:rPr>
              <a:t>DRAWBACKS AND SHOWSTOPPERS :-</a:t>
            </a:r>
          </a:p>
        </p:txBody>
      </p:sp>
      <p:sp>
        <p:nvSpPr>
          <p:cNvPr id="9" name="Freeform 9"/>
          <p:cNvSpPr/>
          <p:nvPr/>
        </p:nvSpPr>
        <p:spPr>
          <a:xfrm>
            <a:off x="16383000" y="-647700"/>
            <a:ext cx="2181734" cy="2057449"/>
          </a:xfrm>
          <a:custGeom>
            <a:avLst/>
            <a:gdLst/>
            <a:ahLst/>
            <a:cxnLst/>
            <a:rect l="l" t="t" r="r" b="b"/>
            <a:pathLst>
              <a:path w="1535576" h="1535576">
                <a:moveTo>
                  <a:pt x="0" y="0"/>
                </a:moveTo>
                <a:lnTo>
                  <a:pt x="1535576" y="0"/>
                </a:lnTo>
                <a:lnTo>
                  <a:pt x="1535576" y="1535576"/>
                </a:lnTo>
                <a:lnTo>
                  <a:pt x="0" y="15355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499" y="-4000501"/>
            <a:ext cx="10287002" cy="18288000"/>
          </a:xfrm>
          <a:custGeom>
            <a:avLst/>
            <a:gdLst/>
            <a:ahLst/>
            <a:cxnLst/>
            <a:rect l="l" t="t" r="r" b="b"/>
            <a:pathLst>
              <a:path w="15354300" h="19659600">
                <a:moveTo>
                  <a:pt x="0" y="0"/>
                </a:moveTo>
                <a:lnTo>
                  <a:pt x="15354300" y="0"/>
                </a:lnTo>
                <a:lnTo>
                  <a:pt x="15354300" y="19659600"/>
                </a:lnTo>
                <a:lnTo>
                  <a:pt x="0" y="1965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680955" y="1094330"/>
            <a:ext cx="8926090" cy="959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3"/>
              </a:lnSpc>
            </a:pPr>
            <a:r>
              <a:rPr lang="en-US" sz="6692" spc="-133">
                <a:solidFill>
                  <a:srgbClr val="FFFFFF"/>
                </a:solidFill>
                <a:latin typeface="ITC Benguiat"/>
                <a:ea typeface="ITC Benguiat"/>
                <a:cs typeface="ITC Benguiat"/>
                <a:sym typeface="ITC Benguiat"/>
              </a:rPr>
              <a:t>TEAM INTELLICORE :-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779717" y="3612326"/>
            <a:ext cx="5013820" cy="475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0212" lvl="1" indent="-430106" algn="l">
              <a:lnSpc>
                <a:spcPts val="3585"/>
              </a:lnSpc>
              <a:buAutoNum type="arabicPeriod"/>
            </a:pPr>
            <a:r>
              <a:rPr lang="en-US" sz="3984" spc="-7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ADITYA  KUMAR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53891" y="3612326"/>
            <a:ext cx="5730689" cy="48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2"/>
              </a:lnSpc>
            </a:pPr>
            <a:r>
              <a:rPr lang="en-US" sz="3980" spc="-7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2.HIMANSHU KUMAR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44641" y="7487460"/>
            <a:ext cx="4181560" cy="48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3"/>
              </a:lnSpc>
            </a:pPr>
            <a:r>
              <a:rPr lang="en-US" sz="3992" spc="-7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3.RUPAM BETAL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53891" y="7465254"/>
            <a:ext cx="6849888" cy="505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7"/>
              </a:lnSpc>
            </a:pPr>
            <a:r>
              <a:rPr lang="en-US" sz="4007" spc="-8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4.RISHITA BARANWAL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53022" y="4536927"/>
            <a:ext cx="2285977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12"/>
              </a:lnSpc>
              <a:spcBef>
                <a:spcPct val="0"/>
              </a:spcBef>
            </a:pPr>
            <a:r>
              <a:rPr lang="en-US" sz="2786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80015 60316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399862" y="8200567"/>
            <a:ext cx="2038945" cy="512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6"/>
              </a:lnSpc>
              <a:spcBef>
                <a:spcPct val="0"/>
              </a:spcBef>
            </a:pPr>
            <a:r>
              <a:rPr lang="en-US" sz="288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7667346785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698257" y="8191042"/>
            <a:ext cx="2540742" cy="521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12"/>
              </a:lnSpc>
              <a:spcBef>
                <a:spcPct val="0"/>
              </a:spcBef>
            </a:pPr>
            <a:r>
              <a:rPr lang="en-US" sz="2786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6295 890 626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976779" y="4536926"/>
            <a:ext cx="2462028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12"/>
              </a:lnSpc>
              <a:spcBef>
                <a:spcPct val="0"/>
              </a:spcBef>
            </a:pPr>
            <a:r>
              <a:rPr lang="en-US" sz="2786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74608 77925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002000" y="-12702"/>
            <a:ext cx="2286000" cy="1981200"/>
          </a:xfrm>
          <a:custGeom>
            <a:avLst/>
            <a:gdLst/>
            <a:ahLst/>
            <a:cxnLst/>
            <a:rect l="l" t="t" r="r" b="b"/>
            <a:pathLst>
              <a:path w="1535576" h="1535576">
                <a:moveTo>
                  <a:pt x="0" y="0"/>
                </a:moveTo>
                <a:lnTo>
                  <a:pt x="1535576" y="0"/>
                </a:lnTo>
                <a:lnTo>
                  <a:pt x="1535576" y="1535576"/>
                </a:lnTo>
                <a:lnTo>
                  <a:pt x="0" y="15355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A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869832" y="-4131168"/>
            <a:ext cx="10548336" cy="18288000"/>
          </a:xfrm>
          <a:custGeom>
            <a:avLst/>
            <a:gdLst/>
            <a:ahLst/>
            <a:cxnLst/>
            <a:rect l="l" t="t" r="r" b="b"/>
            <a:pathLst>
              <a:path w="15354300" h="19659600">
                <a:moveTo>
                  <a:pt x="0" y="0"/>
                </a:moveTo>
                <a:lnTo>
                  <a:pt x="15354300" y="0"/>
                </a:lnTo>
                <a:lnTo>
                  <a:pt x="15354300" y="19659600"/>
                </a:lnTo>
                <a:lnTo>
                  <a:pt x="0" y="1965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993755" y="4005922"/>
            <a:ext cx="10005140" cy="165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3"/>
              </a:lnSpc>
            </a:pPr>
            <a:r>
              <a:rPr lang="en-US" sz="11559" spc="-231">
                <a:solidFill>
                  <a:srgbClr val="FFFFFF"/>
                </a:solidFill>
                <a:latin typeface="ITC Benguiat"/>
                <a:ea typeface="ITC Benguiat"/>
                <a:cs typeface="ITC Benguiat"/>
                <a:sym typeface="ITC Benguiat"/>
              </a:rPr>
              <a:t>THANKYOU</a:t>
            </a:r>
          </a:p>
        </p:txBody>
      </p:sp>
      <p:sp>
        <p:nvSpPr>
          <p:cNvPr id="4" name="Freeform 4"/>
          <p:cNvSpPr/>
          <p:nvPr/>
        </p:nvSpPr>
        <p:spPr>
          <a:xfrm>
            <a:off x="16305319" y="-261336"/>
            <a:ext cx="1982681" cy="1885856"/>
          </a:xfrm>
          <a:custGeom>
            <a:avLst/>
            <a:gdLst/>
            <a:ahLst/>
            <a:cxnLst/>
            <a:rect l="l" t="t" r="r" b="b"/>
            <a:pathLst>
              <a:path w="1535576" h="1535576">
                <a:moveTo>
                  <a:pt x="0" y="0"/>
                </a:moveTo>
                <a:lnTo>
                  <a:pt x="1535576" y="0"/>
                </a:lnTo>
                <a:lnTo>
                  <a:pt x="1535576" y="1535576"/>
                </a:lnTo>
                <a:lnTo>
                  <a:pt x="0" y="15355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115321" y="6323902"/>
            <a:ext cx="7315200" cy="319209"/>
          </a:xfrm>
          <a:custGeom>
            <a:avLst/>
            <a:gdLst/>
            <a:ahLst/>
            <a:cxnLst/>
            <a:rect l="l" t="t" r="r" b="b"/>
            <a:pathLst>
              <a:path w="7315200" h="319209">
                <a:moveTo>
                  <a:pt x="0" y="0"/>
                </a:moveTo>
                <a:lnTo>
                  <a:pt x="7315200" y="0"/>
                </a:lnTo>
                <a:lnTo>
                  <a:pt x="7315200" y="319209"/>
                </a:lnTo>
                <a:lnTo>
                  <a:pt x="0" y="3192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486400" y="5079493"/>
            <a:ext cx="6857999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US" sz="4862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From </a:t>
            </a:r>
            <a:r>
              <a:rPr lang="en-US" sz="4862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Intellicore</a:t>
            </a:r>
            <a:r>
              <a:rPr lang="en-US" sz="4862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Team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373</Words>
  <Application>Microsoft Office PowerPoint</Application>
  <PresentationFormat>Custom</PresentationFormat>
  <Paragraphs>57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2" baseType="lpstr">
      <vt:lpstr>Poppins</vt:lpstr>
      <vt:lpstr>ITC Benguiat</vt:lpstr>
      <vt:lpstr>Glacial Indifference</vt:lpstr>
      <vt:lpstr>Open Sans</vt:lpstr>
      <vt:lpstr>Calibri</vt:lpstr>
      <vt:lpstr>ITC Benguiat Bold</vt:lpstr>
      <vt:lpstr>Garet</vt:lpstr>
      <vt:lpstr>Arimo</vt:lpstr>
      <vt:lpstr>Open Sans Bold</vt:lpstr>
      <vt:lpstr>Poppins Bold</vt:lpstr>
      <vt:lpstr>Arial</vt:lpstr>
      <vt:lpstr>Arimo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name: Intellicore Project name: AarogyaQr...??</dc:title>
  <cp:lastModifiedBy>Hp</cp:lastModifiedBy>
  <cp:revision>5</cp:revision>
  <dcterms:created xsi:type="dcterms:W3CDTF">2006-08-16T00:00:00Z</dcterms:created>
  <dcterms:modified xsi:type="dcterms:W3CDTF">2025-07-08T08:14:33Z</dcterms:modified>
  <dc:identifier>DAGrvyTKuDw</dc:identifier>
</cp:coreProperties>
</file>